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4953000" cy="4019550"/>
          </a:xfrm>
          <a:prstGeom prst="rect">
            <a:avLst/>
          </a:prstGeom>
          <a:solidFill>
            <a:srgbClr val="F7F8FC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53000" y="0"/>
            <a:ext cx="4191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828675"/>
            <a:ext cx="4095750" cy="20002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晖阳新能源：技术潜力与财务风险并存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571500" y="2924175"/>
            <a:ext cx="40957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71500" y="4410075"/>
            <a:ext cx="4095750" cy="1619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275"/>
              </a:lnSpc>
              <a:buNone/>
            </a:pPr>
            <a:r>
              <a:rPr lang="en-US" sz="900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通义智能PPT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收入增长与盈利能力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收入稳健增长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2024年收入预计达2228万美元，同比增长7.6%，展现良好市场适应力。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盈利状况挑战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归母净利润亏损445万美元，营业净利润率-24.51%，凸显成本控制与效率提升紧迫性。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资产周转效率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总资产周转率0.17，表明资产利用效率有待提高，影响整体盈利能力。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成本与收益平衡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需强化成本管理，优化运营策略，以期改善盈利状况，实现可持续发展。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估值模型与财务健康度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相对估值分析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晖阳市销率(TTM)0.56，远低于行业平均(宁德时代2.79)，显示估值洼地。若市销率升至1.5，估值可达6.5亿美元，凸显成长空间。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DCF敏感性评估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DCF模型预测，扭亏时间点影响重大。假设2026年盈利，折现后估值3-4亿美元，强调现金流管理与成本控制的重要性。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8194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财务健康度概览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3067050"/>
            <a:ext cx="1881187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流动比率0.87，存货周转天数126天，资产负债率45.2%，揭示流动性与偿债能力挑战，需关注现金流优化策略。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核心竞争力与增长驱动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 /</a:t>
            </a:r>
            <a:endParaRPr lang="en-US" sz="24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294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技术优势与客户粘性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3952875"/>
          </a:xfrm>
          <a:prstGeom prst="rect">
            <a:avLst/>
          </a:prstGeom>
          <a:solidFill>
            <a:srgbClr val="F7F8FC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rcRect l="27169" r="27169"/>
          <a:stretch>
            <a:fillRect/>
          </a:stretch>
        </p:blipFill>
        <p:spPr>
          <a:xfrm>
            <a:off x="6286500" y="0"/>
            <a:ext cx="2857500" cy="6257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专利技术引领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晖阳新能源持有61项专利，包括3项国际专利，覆盖材料制备全流程，参与行业标准制定，研发投入超3000万元，确保技术领先地位。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深度绑定头部客户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与宁德时代等头部企业深度合作，2024年订单量激增449.8%，客户粘性强，奠定稳定收入基础。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538663"/>
            <a:ext cx="333375" cy="333375"/>
          </a:xfrm>
          <a:prstGeom prst="ellipse">
            <a:avLst/>
          </a:prstGeom>
          <a:solidFill>
            <a:srgbClr val="002973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2938" y="46101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5114925"/>
            <a:ext cx="238125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技术创新与成本优化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71500" y="5434013"/>
            <a:ext cx="238125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硬碳制备技术降低成本2/3，石墨化工艺节能50%，硅基负极能量密度提升30%，持续的技术创新优化成本结构，增强市场竞争力。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571500"/>
            <a:ext cx="4095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政策红利与市场机遇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40957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048250" y="0"/>
            <a:ext cx="4095750" cy="5143500"/>
          </a:xfrm>
          <a:prstGeom prst="rect">
            <a:avLst/>
          </a:prstGeom>
          <a:solidFill>
            <a:srgbClr val="F7F8FC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rcRect t="24858" b="24858"/>
          <a:stretch>
            <a:fillRect/>
          </a:stretch>
        </p:blipFill>
        <p:spPr>
          <a:xfrm>
            <a:off x="0" y="2071688"/>
            <a:ext cx="5048250" cy="25384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9750" y="571500"/>
            <a:ext cx="333375" cy="333375"/>
          </a:xfrm>
          <a:prstGeom prst="ellipse">
            <a:avLst/>
          </a:prstGeom>
          <a:solidFill>
            <a:srgbClr val="002973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91188" y="642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8863" y="571500"/>
            <a:ext cx="242887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富矿精开战略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138863" y="890587"/>
            <a:ext cx="242887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贵州省政策支持，降低原材料成本，无烟煤成本仅为焦类原料20%-30%，增强竞争优势。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619750" y="1652588"/>
            <a:ext cx="333375" cy="333375"/>
          </a:xfrm>
          <a:prstGeom prst="ellipse">
            <a:avLst/>
          </a:prstGeom>
          <a:solidFill>
            <a:srgbClr val="002973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91188" y="1724025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8863" y="1652588"/>
            <a:ext cx="242887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市场机遇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138863" y="1971675"/>
            <a:ext cx="242887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全球锂电池需求激增，中国‘双碳’目标推动新能源市场扩容，行业前景广阔。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619750" y="2733675"/>
            <a:ext cx="333375" cy="333375"/>
          </a:xfrm>
          <a:prstGeom prst="ellipse">
            <a:avLst/>
          </a:prstGeom>
          <a:solidFill>
            <a:srgbClr val="002973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91188" y="2805113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8863" y="2733675"/>
            <a:ext cx="242887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政策与市场协同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138863" y="3052763"/>
            <a:ext cx="242887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政策红利结合市场机遇，为晖阳新能源提供稳定增长环境，促进产能扩张和技术升级。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风险与挑战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 /</a:t>
            </a:r>
            <a:endParaRPr lang="en-US" sz="247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91337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2681" r="12681"/>
          <a:stretch>
            <a:fillRect/>
          </a:stretch>
        </p:blipFill>
        <p:spPr>
          <a:xfrm>
            <a:off x="0" y="0"/>
            <a:ext cx="9144000" cy="68913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2011" r="22011"/>
          <a:stretch>
            <a:fillRect/>
          </a:stretch>
        </p:blipFill>
        <p:spPr>
          <a:xfrm>
            <a:off x="5286375" y="0"/>
            <a:ext cx="3857625" cy="6891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财务压力与市场波动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162050"/>
            <a:ext cx="2052637" cy="2757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持续亏损与高负债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233613"/>
            <a:ext cx="1347788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晖阳新能源面临持续亏损，2024年归母净利润亏损445万美元，资产负债率高达45.2%，权益乘数1.82，显示财务压力较大。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52688" y="1162050"/>
            <a:ext cx="2052637" cy="27574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1943100"/>
            <a:ext cx="13477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现金流依赖融资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233613"/>
            <a:ext cx="134778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公司现金流紧张，依赖外部融资维持运营，增加财务风险与不确定性。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3919538"/>
            <a:ext cx="2052637" cy="2762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475" y="4700588"/>
            <a:ext cx="1347788" cy="4667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锂价波动与竞争加剧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752475" y="5205413"/>
            <a:ext cx="134778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锂价波动及行业竞争加剧，可能导致2025年股价最大跌幅达8.89%，市场风险不容忽视。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技术迭代与行业竞争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662112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技术迭代压力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1909762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硅基负极等新兴技术快速发展，需持续高额研发投入，面临技术迭代风险及巨头技术压制。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833688" y="133350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833688" y="1662112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行业竞争加剧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33688" y="1909762"/>
            <a:ext cx="1881187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宁德时代等头部企业市场份额稳固，晖阳需强化技术差异化，如低成本硬碳制备，以维持市场地位。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71500" y="2938463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71500" y="326707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人才与创新挑战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71500" y="3514725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吸引与保留高端科研人才是关键，持续创新才能在激烈竞争中保持领先优势。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投资建议与未来展望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 /</a:t>
            </a:r>
            <a:endParaRPr lang="en-US" sz="24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2104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短期中性与长期看好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7210425"/>
          </a:xfrm>
          <a:prstGeom prst="rect">
            <a:avLst/>
          </a:prstGeom>
          <a:solidFill>
            <a:srgbClr val="F7F8FC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562600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 l="32827" r="32827"/>
          <a:stretch>
            <a:fillRect/>
          </a:stretch>
        </p:blipFill>
        <p:spPr>
          <a:xfrm>
            <a:off x="6667500" y="0"/>
            <a:ext cx="2476500" cy="72104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短期中性视角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鉴于持续亏损与财务压力，短期投资需谨慎。然而，技术储备与订单增长提供支撑，关注成本控制与扭亏进展。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843088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技术与订单支撑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3795713" y="2162175"/>
            <a:ext cx="25241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专利技术与宁德时代深度合作，2024年订单激增，为短期业绩提供保障，但需警惕市场波动与技术迭代风险。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3114675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长期增长潜力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3795713" y="3433763"/>
            <a:ext cx="25241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规划产能释放与专利变现，若顺利执行，估值有望翻倍。长期看好基于技术优势与政策红利，关注2025年关键节点。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795713" y="4386263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策略建议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3795713" y="4705350"/>
            <a:ext cx="25241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短期保持中性态度，密切跟踪财务改善情况；长期投资应聚焦产能扩张与技术创新，把握新能源行业增长机遇。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9144000" cy="2033588"/>
          </a:xfrm>
          <a:prstGeom prst="rect">
            <a:avLst/>
          </a:prstGeom>
          <a:solidFill>
            <a:srgbClr val="F7F8FC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7000" y="0"/>
            <a:ext cx="6477000" cy="20335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1052512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825"/>
              </a:lnSpc>
              <a:buNone/>
            </a:pPr>
            <a:r>
              <a:rPr lang="en-US" sz="27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571500" y="571500"/>
            <a:ext cx="1809750" cy="4810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571500" y="2605088"/>
            <a:ext cx="1714500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571500" y="3019425"/>
            <a:ext cx="1714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公司概况与核心业务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71500" y="3309938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2667000" y="2605088"/>
            <a:ext cx="1714500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025" dirty="0"/>
          </a:p>
        </p:txBody>
      </p:sp>
      <p:sp>
        <p:nvSpPr>
          <p:cNvPr id="11" name="Text 8"/>
          <p:cNvSpPr/>
          <p:nvPr/>
        </p:nvSpPr>
        <p:spPr>
          <a:xfrm>
            <a:off x="2667000" y="3019425"/>
            <a:ext cx="1714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行业与市场分析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2667000" y="3309938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4762500" y="2605088"/>
            <a:ext cx="1714500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025" dirty="0"/>
          </a:p>
        </p:txBody>
      </p:sp>
      <p:sp>
        <p:nvSpPr>
          <p:cNvPr id="14" name="Text 11"/>
          <p:cNvSpPr/>
          <p:nvPr/>
        </p:nvSpPr>
        <p:spPr>
          <a:xfrm>
            <a:off x="4762500" y="3019425"/>
            <a:ext cx="1714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财务表现与估值指标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762500" y="3309938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6858000" y="2605088"/>
            <a:ext cx="1714500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025" dirty="0"/>
          </a:p>
        </p:txBody>
      </p:sp>
      <p:sp>
        <p:nvSpPr>
          <p:cNvPr id="17" name="Text 14"/>
          <p:cNvSpPr/>
          <p:nvPr/>
        </p:nvSpPr>
        <p:spPr>
          <a:xfrm>
            <a:off x="6858000" y="3019425"/>
            <a:ext cx="1714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核心竞争力与增长驱动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858000" y="3309938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571500" y="3690938"/>
            <a:ext cx="1714500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025" dirty="0"/>
          </a:p>
        </p:txBody>
      </p:sp>
      <p:sp>
        <p:nvSpPr>
          <p:cNvPr id="20" name="Text 17"/>
          <p:cNvSpPr/>
          <p:nvPr/>
        </p:nvSpPr>
        <p:spPr>
          <a:xfrm>
            <a:off x="571500" y="4105275"/>
            <a:ext cx="1714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风险与挑战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571500" y="4395788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2667000" y="3690938"/>
            <a:ext cx="1714500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2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025" dirty="0"/>
          </a:p>
        </p:txBody>
      </p:sp>
      <p:sp>
        <p:nvSpPr>
          <p:cNvPr id="23" name="Text 20"/>
          <p:cNvSpPr/>
          <p:nvPr/>
        </p:nvSpPr>
        <p:spPr>
          <a:xfrm>
            <a:off x="2667000" y="4105275"/>
            <a:ext cx="1714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投资建议与未来展望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2667000" y="4395788"/>
            <a:ext cx="1714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625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产能释放与专利变现潜力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rcRect t="29245" b="29245"/>
          <a:stretch>
            <a:fillRect/>
          </a:stretch>
        </p:blipFill>
        <p:spPr>
          <a:xfrm>
            <a:off x="571500" y="3843338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l="2921" r="2921"/>
          <a:stretch>
            <a:fillRect/>
          </a:stretch>
        </p:blipFill>
        <p:spPr>
          <a:xfrm>
            <a:off x="3714750" y="0"/>
            <a:ext cx="5429250" cy="54625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83381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产能扩张计划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2025年规划产能达14万吨，预期释放规模效应，提升市场占有率与成本效益。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专利商业化价值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专利池估值超1.1亿元，潜在许可与合作机会，增强非主营业务收入来源。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技术创新迭代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持续研发投入，聚焦硅基负极等前沿技术，巩固技术壁垒，拓展高端市场。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191000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市场响应策略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048375" y="4510088"/>
            <a:ext cx="25241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灵活调整产能与产品组合，应对锂价波动与行业竞争，优化盈利模式。</a:t>
            </a:r>
            <a:endParaRPr lang="en-US" sz="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1500" y="2000250"/>
            <a:ext cx="8001000" cy="2381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571500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1047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4686300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78915" y="79756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8915" y="79756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公司概况与核心业务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 /</a:t>
            </a:r>
            <a:endParaRPr lang="en-US" sz="24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核心业务与产品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rcRect l="17188" r="17188"/>
          <a:stretch>
            <a:fillRect/>
          </a:stretch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核心业务领域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专注于锂离子电池负极材料研发与生产，涵盖人造石墨、天然石墨及硅碳复合材料，满足新能源汽车与储能市场的需求。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6733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产能布局与技术壁垒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5367338"/>
          </a:xfrm>
          <a:prstGeom prst="rect">
            <a:avLst/>
          </a:prstGeom>
          <a:solidFill>
            <a:srgbClr val="F7F8FC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719512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rcRect l="26930" r="26930"/>
          <a:stretch>
            <a:fillRect/>
          </a:stretch>
        </p:blipFill>
        <p:spPr>
          <a:xfrm>
            <a:off x="6667500" y="0"/>
            <a:ext cx="2476500" cy="5367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产能扩张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贵州基地年产5万吨，采用低成本可再生能源电力，2024年销量达22,476吨，同比增长131%。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652588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技术创新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3795713" y="1971675"/>
            <a:ext cx="25241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拥有61项专利，硬碳制备技术成本降低2/3，石墨化工艺节能50%，硅基负极能量密度提升30%。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2733675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技术差异化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3795713" y="3052763"/>
            <a:ext cx="25241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凭借高首效石墨、低成本硬碳等技术差异化，跻身行业前15大供应商，彰显核心竞争力。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行业与市场分析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 /</a:t>
            </a:r>
            <a:endParaRPr lang="en-US" sz="24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行业增长趋势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1500" y="3524250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4750" y="0"/>
            <a:ext cx="5429250" cy="5143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5147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全球锂电池需求激增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全球范围内，锂电池需求因电动汽车和储能系统普及而急剧上升，预计将持续增长，为行业带来广阔前景。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中国双碳目标推动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中国‘双碳’目标加速新能源产业发展，新能源市场扩容，利好锂电池材料供应商，创造更多商业机会。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300413"/>
            <a:ext cx="25241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黔西南高新区产值预测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48375" y="3619500"/>
            <a:ext cx="25241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黔西南高新区新材料产业预计到2027年产值将突破500亿元，反映区域经济活力及行业增长潜力。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竞争格局与蓝海机会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巨头主导市场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宁德时代等企业占据主导地位，晖阳新能源通过技术差异化，如高首效石墨与低成本硬碳，成功跻身行业前15大供应商。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技术差异化策略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2479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晖阳凭借独特技术，如硬碳制备与石墨化工艺，降低成本并提高能源效率，形成竞争优势。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蓝海市场潜力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2479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锂电池回收市场成为新机遇，子公司鑫茂新能源采用物理法回收技术，符合碳中和战略，开辟增长新路径。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市场扩张机遇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24790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A7D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中国‘双碳’目标推动新能源市场扩容，黔西南高新区新材料产业预计2027年产值突破500亿元，为晖阳带来广阔市场空间。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财务表现与估值指标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75" b="1" dirty="0">
                <a:solidFill>
                  <a:srgbClr val="00297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 /</a:t>
            </a:r>
            <a:endParaRPr lang="en-US" sz="24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2292</Words>
  <Application>WPS 演示</Application>
  <PresentationFormat>On-screen Show (16:9)</PresentationFormat>
  <Paragraphs>242</Paragraphs>
  <Slides>22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木子嘉枢</cp:lastModifiedBy>
  <cp:revision>2</cp:revision>
  <dcterms:created xsi:type="dcterms:W3CDTF">2025-04-29T05:10:00Z</dcterms:created>
  <dcterms:modified xsi:type="dcterms:W3CDTF">2025-04-29T05:15:37Z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E1A64FEF330942C1B13D73D677209F60_12</vt:lpwstr>
  </property>
  <property fmtid="{D5CDD505-2E9C-101B-9397-08002B2CF9AE}" pid="3" name="KSOProductBuildVer">
    <vt:lpwstr>2052-12.1.0.20784</vt:lpwstr>
  </property>
</Properties>
</file>